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2" r:id="rId3"/>
    <p:sldId id="261" r:id="rId4"/>
    <p:sldId id="266" r:id="rId5"/>
    <p:sldId id="269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Photo univ retouch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370" y="-3349"/>
            <a:ext cx="7555631" cy="5039693"/>
          </a:xfrm>
          <a:prstGeom prst="rect">
            <a:avLst/>
          </a:prstGeom>
          <a:noFill/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1465958" y="3154412"/>
            <a:ext cx="9804797" cy="3724796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endParaRPr lang="fr-FR"/>
          </a:p>
        </p:txBody>
      </p:sp>
      <p:sp>
        <p:nvSpPr>
          <p:cNvPr id="15363" name="Shape 145"/>
          <p:cNvSpPr>
            <a:spLocks/>
          </p:cNvSpPr>
          <p:nvPr/>
        </p:nvSpPr>
        <p:spPr bwMode="auto">
          <a:xfrm>
            <a:off x="1493862" y="-3348"/>
            <a:ext cx="9204276" cy="6898184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endParaRPr lang="fr-FR"/>
          </a:p>
        </p:txBody>
      </p:sp>
      <p:sp>
        <p:nvSpPr>
          <p:cNvPr id="15364" name="Shape 136"/>
          <p:cNvSpPr>
            <a:spLocks noChangeArrowheads="1"/>
          </p:cNvSpPr>
          <p:nvPr/>
        </p:nvSpPr>
        <p:spPr bwMode="auto">
          <a:xfrm>
            <a:off x="1800681" y="2460402"/>
            <a:ext cx="4976348" cy="21650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hangingPunct="0"/>
            <a:r>
              <a:rPr lang="fr-FR" sz="3400" dirty="0">
                <a:solidFill>
                  <a:schemeClr val="bg1"/>
                </a:solidFill>
                <a:sym typeface="Averta"/>
              </a:rPr>
              <a:t>Informations sur le Master Systèmes Juridiques et Droits de l’Homme</a:t>
            </a:r>
          </a:p>
        </p:txBody>
      </p:sp>
      <p:grpSp>
        <p:nvGrpSpPr>
          <p:cNvPr id="15365" name="Group 139"/>
          <p:cNvGrpSpPr>
            <a:grpSpLocks/>
          </p:cNvGrpSpPr>
          <p:nvPr/>
        </p:nvGrpSpPr>
        <p:grpSpPr bwMode="auto">
          <a:xfrm>
            <a:off x="2073176" y="4672460"/>
            <a:ext cx="4049614" cy="462789"/>
            <a:chOff x="0" y="0"/>
            <a:chExt cx="5759948" cy="659335"/>
          </a:xfrm>
        </p:grpSpPr>
        <p:sp>
          <p:nvSpPr>
            <p:cNvPr id="15367" name="Shape 137"/>
            <p:cNvSpPr>
              <a:spLocks noChangeArrowheads="1"/>
            </p:cNvSpPr>
            <p:nvPr/>
          </p:nvSpPr>
          <p:spPr bwMode="auto">
            <a:xfrm>
              <a:off x="0" y="184305"/>
              <a:ext cx="5759948" cy="47503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>
              <a:spAutoFit/>
            </a:bodyPr>
            <a:lstStyle/>
            <a:p>
              <a:pPr hangingPunct="0"/>
              <a:r>
                <a:rPr lang="fr-FR" sz="1500" b="1" dirty="0">
                  <a:solidFill>
                    <a:schemeClr val="bg1"/>
                  </a:solidFill>
                  <a:sym typeface="Averta-Semibold"/>
                </a:rPr>
                <a:t>Jeudi 17 mars 2022</a:t>
              </a:r>
            </a:p>
          </p:txBody>
        </p:sp>
        <p:sp>
          <p:nvSpPr>
            <p:cNvPr id="15368" name="Shape 138"/>
            <p:cNvSpPr>
              <a:spLocks noChangeArrowheads="1"/>
            </p:cNvSpPr>
            <p:nvPr/>
          </p:nvSpPr>
          <p:spPr bwMode="auto"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17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15366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381" y="5722815"/>
            <a:ext cx="2146474" cy="45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381503"/>
      </p:ext>
    </p:extLst>
  </p:cSld>
  <p:clrMapOvr>
    <a:masterClrMapping/>
  </p:clrMapOvr>
  <p:transition spd="slow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641215F-6F8F-45AD-A7B6-9FA420087C2E}"/>
              </a:ext>
            </a:extLst>
          </p:cNvPr>
          <p:cNvSpPr/>
          <p:nvPr/>
        </p:nvSpPr>
        <p:spPr>
          <a:xfrm>
            <a:off x="4883996" y="2154849"/>
            <a:ext cx="5655365" cy="3935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Parcours Droits de l’Homme</a:t>
            </a:r>
          </a:p>
          <a:p>
            <a:r>
              <a:rPr lang="fr-FR" dirty="0"/>
              <a:t>isabelle.boucobza@parisnanterre.fr</a:t>
            </a:r>
          </a:p>
          <a:p>
            <a:r>
              <a:rPr lang="fr-FR" dirty="0"/>
              <a:t>tatiana.grundler@parisnanterre.fr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Parcours Théorie et Analyse du droit</a:t>
            </a:r>
          </a:p>
          <a:p>
            <a:r>
              <a:rPr lang="fr-FR" dirty="0"/>
              <a:t>a.lepillo@parisnanterre.fr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Parcours Histoire et Anthropologie du droit</a:t>
            </a:r>
          </a:p>
          <a:p>
            <a:r>
              <a:rPr lang="fr-FR" dirty="0"/>
              <a:t>gilduin.davy@parisnanterre.fr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BEBAD2-5076-4ACC-8C4F-DE533765357D}"/>
              </a:ext>
            </a:extLst>
          </p:cNvPr>
          <p:cNvSpPr/>
          <p:nvPr/>
        </p:nvSpPr>
        <p:spPr>
          <a:xfrm>
            <a:off x="2427890" y="767255"/>
            <a:ext cx="3426372" cy="8723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87035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F33957D-DF3E-4519-A06A-EAF20EF2B08D}"/>
              </a:ext>
            </a:extLst>
          </p:cNvPr>
          <p:cNvSpPr/>
          <p:nvPr/>
        </p:nvSpPr>
        <p:spPr>
          <a:xfrm>
            <a:off x="2136913" y="1729409"/>
            <a:ext cx="2365513" cy="1311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Parcours Droits de l’Homme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22B64EA-C272-40A8-9DDD-459FACB20186}"/>
              </a:ext>
            </a:extLst>
          </p:cNvPr>
          <p:cNvSpPr/>
          <p:nvPr/>
        </p:nvSpPr>
        <p:spPr>
          <a:xfrm>
            <a:off x="6692347" y="1729408"/>
            <a:ext cx="2365513" cy="1311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Parcours Théorie et Histoire</a:t>
            </a:r>
          </a:p>
        </p:txBody>
      </p:sp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929AC77C-67EE-442A-A3B2-819F98E21BD0}"/>
              </a:ext>
            </a:extLst>
          </p:cNvPr>
          <p:cNvSpPr/>
          <p:nvPr/>
        </p:nvSpPr>
        <p:spPr>
          <a:xfrm>
            <a:off x="5665304" y="2733261"/>
            <a:ext cx="685800" cy="974035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Flèche : courbe vers la gauche 4">
            <a:extLst>
              <a:ext uri="{FF2B5EF4-FFF2-40B4-BE49-F238E27FC236}">
                <a16:creationId xmlns:a16="http://schemas.microsoft.com/office/drawing/2014/main" id="{0ED61021-101A-4D8E-BC81-7F27367A3C3A}"/>
              </a:ext>
            </a:extLst>
          </p:cNvPr>
          <p:cNvSpPr/>
          <p:nvPr/>
        </p:nvSpPr>
        <p:spPr>
          <a:xfrm>
            <a:off x="9471991" y="2822713"/>
            <a:ext cx="685800" cy="884583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0343865-1100-4CF3-B9AE-B9BE61A4D125}"/>
              </a:ext>
            </a:extLst>
          </p:cNvPr>
          <p:cNvSpPr/>
          <p:nvPr/>
        </p:nvSpPr>
        <p:spPr>
          <a:xfrm>
            <a:off x="5665304" y="4104861"/>
            <a:ext cx="2365513" cy="15306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Parcours Théorie et Analyse du droit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D178BE7-1E4E-41BF-95EA-C60FB424E9BF}"/>
              </a:ext>
            </a:extLst>
          </p:cNvPr>
          <p:cNvSpPr/>
          <p:nvPr/>
        </p:nvSpPr>
        <p:spPr>
          <a:xfrm>
            <a:off x="8468138" y="4104861"/>
            <a:ext cx="2365513" cy="15306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Parcours Histoire et Anthropologie du droit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333ACFE-1B82-4E07-815A-7388767EFCE2}"/>
              </a:ext>
            </a:extLst>
          </p:cNvPr>
          <p:cNvSpPr/>
          <p:nvPr/>
        </p:nvSpPr>
        <p:spPr>
          <a:xfrm>
            <a:off x="2052430" y="4104860"/>
            <a:ext cx="2534478" cy="153062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Parcours Droits de l’Homme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4DA934F1-98AD-4DC4-8AB0-92AAA844184F}"/>
              </a:ext>
            </a:extLst>
          </p:cNvPr>
          <p:cNvSpPr/>
          <p:nvPr/>
        </p:nvSpPr>
        <p:spPr>
          <a:xfrm>
            <a:off x="1729408" y="258417"/>
            <a:ext cx="8955157" cy="626165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Masters Systèmes Juridiques et Droits de l’Homme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72EB625-AEB5-42A0-841B-723FB52ED24D}"/>
              </a:ext>
            </a:extLst>
          </p:cNvPr>
          <p:cNvCxnSpPr>
            <a:cxnSpLocks/>
          </p:cNvCxnSpPr>
          <p:nvPr/>
        </p:nvCxnSpPr>
        <p:spPr>
          <a:xfrm flipH="1">
            <a:off x="4234070" y="924338"/>
            <a:ext cx="1431234" cy="606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36748B3-9626-4B01-8F5D-4D731B303FA1}"/>
              </a:ext>
            </a:extLst>
          </p:cNvPr>
          <p:cNvCxnSpPr>
            <a:cxnSpLocks/>
          </p:cNvCxnSpPr>
          <p:nvPr/>
        </p:nvCxnSpPr>
        <p:spPr>
          <a:xfrm>
            <a:off x="5665304" y="924338"/>
            <a:ext cx="1182756" cy="665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F087CC6A-2684-453E-A6F7-D34DEACC4C0A}"/>
              </a:ext>
            </a:extLst>
          </p:cNvPr>
          <p:cNvSpPr/>
          <p:nvPr/>
        </p:nvSpPr>
        <p:spPr>
          <a:xfrm>
            <a:off x="3122543" y="3265004"/>
            <a:ext cx="367747" cy="62119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2DA8125F-C96B-4938-B205-B624D9293D24}"/>
              </a:ext>
            </a:extLst>
          </p:cNvPr>
          <p:cNvSpPr/>
          <p:nvPr/>
        </p:nvSpPr>
        <p:spPr>
          <a:xfrm>
            <a:off x="248478" y="2097157"/>
            <a:ext cx="1474304" cy="864704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Master 1</a:t>
            </a:r>
          </a:p>
        </p:txBody>
      </p: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BD172959-18D7-43BC-BBCA-03EE29A85D40}"/>
              </a:ext>
            </a:extLst>
          </p:cNvPr>
          <p:cNvSpPr/>
          <p:nvPr/>
        </p:nvSpPr>
        <p:spPr>
          <a:xfrm>
            <a:off x="255104" y="4326836"/>
            <a:ext cx="1474304" cy="864704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Master 2</a:t>
            </a:r>
          </a:p>
        </p:txBody>
      </p:sp>
    </p:spTree>
    <p:extLst>
      <p:ext uri="{BB962C8B-B14F-4D97-AF65-F5344CB8AC3E}">
        <p14:creationId xmlns:p14="http://schemas.microsoft.com/office/powerpoint/2010/main" val="144967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34717D-440D-4908-8416-0C132968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478" y="726641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/>
              <a:t>Des masters adossés à des centres de recherches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46AE0-3F08-46D6-8283-DF6E3DE28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16" y="2156791"/>
            <a:ext cx="9397323" cy="41943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Possibilité de faire de la recherche en Master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Possibilité de poursuivre en doctorat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0B46A2-6354-4F6D-A8AA-9B5F6F79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747" y="4277630"/>
            <a:ext cx="2035810" cy="16001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B13842-5154-4D8B-9605-3A933DF2C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16" y="4277630"/>
            <a:ext cx="2200961" cy="1555982"/>
          </a:xfrm>
          <a:prstGeom prst="rect">
            <a:avLst/>
          </a:prstGeom>
        </p:spPr>
      </p:pic>
      <p:pic>
        <p:nvPicPr>
          <p:cNvPr id="6" name="Image 5" descr="C:\Users\mbdiallo\Documents\LOGO_CTAD_CNRS_300dpi-1.jpg">
            <a:extLst>
              <a:ext uri="{FF2B5EF4-FFF2-40B4-BE49-F238E27FC236}">
                <a16:creationId xmlns:a16="http://schemas.microsoft.com/office/drawing/2014/main" id="{DCF524FD-2BE2-2349-8F6F-2BBC88F026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26" y="4277630"/>
            <a:ext cx="2355803" cy="16001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0447CB67-E6A5-4DAC-9824-7C75D9D12925}"/>
              </a:ext>
            </a:extLst>
          </p:cNvPr>
          <p:cNvSpPr/>
          <p:nvPr/>
        </p:nvSpPr>
        <p:spPr>
          <a:xfrm>
            <a:off x="9801251" y="2875404"/>
            <a:ext cx="620110" cy="114562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22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89713-4A9E-4C0A-B41B-E7B96D62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419" y="803433"/>
            <a:ext cx="8586590" cy="99555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/>
              <a:t>Le Master Parcours Droits de l’Homme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CEC666-F794-4B18-9B70-700A6E5A8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1490869"/>
            <a:ext cx="9307869" cy="49314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3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3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3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3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3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3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300" b="1" dirty="0"/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6824818-2264-4F40-BC33-73A2DD9915C2}"/>
              </a:ext>
            </a:extLst>
          </p:cNvPr>
          <p:cNvSpPr/>
          <p:nvPr/>
        </p:nvSpPr>
        <p:spPr>
          <a:xfrm>
            <a:off x="1371599" y="1685501"/>
            <a:ext cx="3796748" cy="22263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b="1" dirty="0"/>
              <a:t>Interdisciplinarité juridique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Droit privé /droit public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Droit interne/ droit international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Droit positif/enseignements théoriques et historiques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57B560-829F-4673-9374-B2F5F9F69896}"/>
              </a:ext>
            </a:extLst>
          </p:cNvPr>
          <p:cNvSpPr/>
          <p:nvPr/>
        </p:nvSpPr>
        <p:spPr>
          <a:xfrm>
            <a:off x="6808714" y="1977887"/>
            <a:ext cx="4462260" cy="29022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1"/>
                </a:solidFill>
              </a:rPr>
              <a:t>Des perspectives professionnelles diverses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</a:rPr>
              <a:t> Avocat, Magistrat, Juriste en association, en ONG au sein d’une administration (Défenseur des droits, ministères), Enseignant-chercheur…</a:t>
            </a:r>
          </a:p>
        </p:txBody>
      </p:sp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id="{1C35DEE8-67CF-4939-8AA0-EA124912405A}"/>
              </a:ext>
            </a:extLst>
          </p:cNvPr>
          <p:cNvSpPr/>
          <p:nvPr/>
        </p:nvSpPr>
        <p:spPr>
          <a:xfrm>
            <a:off x="2017643" y="4283765"/>
            <a:ext cx="4343400" cy="108336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Une mobilité internationale possible</a:t>
            </a:r>
          </a:p>
          <a:p>
            <a:r>
              <a:rPr lang="fr-FR" sz="1600" dirty="0"/>
              <a:t>Erasmus 2</a:t>
            </a:r>
            <a:r>
              <a:rPr lang="fr-FR" sz="1600" baseline="30000" dirty="0"/>
              <a:t>nd</a:t>
            </a:r>
            <a:r>
              <a:rPr lang="fr-FR" sz="1600" dirty="0"/>
              <a:t> </a:t>
            </a:r>
            <a:r>
              <a:rPr lang="fr-FR" sz="1600" dirty="0" err="1"/>
              <a:t>sem</a:t>
            </a:r>
            <a:r>
              <a:rPr lang="fr-FR" sz="1600" dirty="0"/>
              <a:t> M1</a:t>
            </a:r>
          </a:p>
          <a:p>
            <a:r>
              <a:rPr lang="fr-FR" sz="1600" dirty="0"/>
              <a:t>Doubles diplômes (Colombie, Canada)</a:t>
            </a:r>
          </a:p>
          <a:p>
            <a:r>
              <a:rPr lang="fr-FR" sz="1600" dirty="0"/>
              <a:t>Stages à l’étranger possible en M2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5D4B8-21BD-4502-A6EC-E5D7DB898DDD}"/>
              </a:ext>
            </a:extLst>
          </p:cNvPr>
          <p:cNvSpPr/>
          <p:nvPr/>
        </p:nvSpPr>
        <p:spPr>
          <a:xfrm>
            <a:off x="1709530" y="5993296"/>
            <a:ext cx="8756374" cy="623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=&gt; Une possibilité de personnaliser votre formation</a:t>
            </a:r>
          </a:p>
        </p:txBody>
      </p:sp>
    </p:spTree>
    <p:extLst>
      <p:ext uri="{BB962C8B-B14F-4D97-AF65-F5344CB8AC3E}">
        <p14:creationId xmlns:p14="http://schemas.microsoft.com/office/powerpoint/2010/main" val="164373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7A3F8-C781-4AE3-977E-87931317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/>
              <a:t>Comment intégrer le Master </a:t>
            </a:r>
            <a:r>
              <a:rPr lang="fr-FR" b="1" dirty="0" err="1"/>
              <a:t>SJDH</a:t>
            </a:r>
            <a:r>
              <a:rPr lang="fr-FR" b="1" dirty="0"/>
              <a:t>?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EA11E-EE55-46BA-B561-C58552BF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459620"/>
            <a:ext cx="7796540" cy="399782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Étape 1 – le dossier sur e candidat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Soin à apporter à la lettre de motivation: connaissance du diplôme, expériences spécifiques, perspectives</a:t>
            </a:r>
          </a:p>
          <a:p>
            <a:pPr marL="0" indent="0">
              <a:buNone/>
            </a:pPr>
            <a:r>
              <a:rPr lang="fr-FR" b="1" dirty="0"/>
              <a:t>Étape 2 – l’entretien</a:t>
            </a:r>
          </a:p>
          <a:p>
            <a:pPr marL="0" indent="0">
              <a:buNone/>
            </a:pPr>
            <a:r>
              <a:rPr lang="fr-FR" b="1" dirty="0"/>
              <a:t>Étape 3 – votre confirmation</a:t>
            </a:r>
          </a:p>
        </p:txBody>
      </p:sp>
    </p:spTree>
    <p:extLst>
      <p:ext uri="{BB962C8B-B14F-4D97-AF65-F5344CB8AC3E}">
        <p14:creationId xmlns:p14="http://schemas.microsoft.com/office/powerpoint/2010/main" val="354460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1C8983-1BCF-DA45-BACF-AB8D6BDF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661" y="225172"/>
            <a:ext cx="8854597" cy="99391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	Les calendriers de candidature </a:t>
            </a:r>
            <a:br>
              <a:rPr lang="fr-FR" b="1" dirty="0"/>
            </a:br>
            <a:r>
              <a:rPr lang="fr-FR" b="1" dirty="0"/>
              <a:t>Master Parcours Droits de l’Homme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Le calendrier M1			Le calendrier M2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915CE0D-1813-4950-BFB1-06C66DEFFB6C}"/>
              </a:ext>
            </a:extLst>
          </p:cNvPr>
          <p:cNvSpPr/>
          <p:nvPr/>
        </p:nvSpPr>
        <p:spPr>
          <a:xfrm>
            <a:off x="1229941" y="2305878"/>
            <a:ext cx="3988102" cy="4263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Du 21 au 28 avril : dépôt des candidatures</a:t>
            </a:r>
          </a:p>
          <a:p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Du 28 avril au 5 mai : ajout des pièces complémentaires</a:t>
            </a:r>
          </a:p>
          <a:p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22/23 juin: réponse défavorable ou convocation à un entretien</a:t>
            </a:r>
          </a:p>
          <a:p>
            <a:endParaRPr lang="fr-FR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 juin -5 juillet : entretiens en </a:t>
            </a:r>
            <a:r>
              <a:rPr lang="fr-FR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visio</a:t>
            </a:r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7 juillet : réponse définitive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37A83E-F8B3-45BD-8B8C-7960663B772A}"/>
              </a:ext>
            </a:extLst>
          </p:cNvPr>
          <p:cNvSpPr/>
          <p:nvPr/>
        </p:nvSpPr>
        <p:spPr>
          <a:xfrm>
            <a:off x="6447855" y="2305878"/>
            <a:ext cx="3988102" cy="4263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Du 30 mars-7 avril : dépôt des candidatures</a:t>
            </a:r>
          </a:p>
          <a:p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Du 7 au 14 avril : ajout des pièces complémentaires</a:t>
            </a:r>
          </a:p>
          <a:p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mai: réponse défavorable ou convocation à un entretien</a:t>
            </a:r>
          </a:p>
          <a:p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30/31 mai: entretiens en </a:t>
            </a:r>
            <a:r>
              <a:rPr lang="fr-FR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visio</a:t>
            </a:r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5 juin : </a:t>
            </a:r>
            <a:r>
              <a:rPr lang="fr-FR" b="1">
                <a:latin typeface="Cambria" panose="02040503050406030204" pitchFamily="18" charset="0"/>
                <a:ea typeface="Cambria" panose="02040503050406030204" pitchFamily="18" charset="0"/>
              </a:rPr>
              <a:t>réponse définitive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53CF34-40F4-450E-86D5-6697089EFCE7}"/>
              </a:ext>
            </a:extLst>
          </p:cNvPr>
          <p:cNvSpPr txBox="1"/>
          <p:nvPr/>
        </p:nvSpPr>
        <p:spPr>
          <a:xfrm>
            <a:off x="9653750" y="1274174"/>
            <a:ext cx="22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 VÉRIFIER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8A3EF0-7EEE-4EBC-BCFA-9E1DC78BC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8" r="16161" b="13831"/>
          <a:stretch/>
        </p:blipFill>
        <p:spPr>
          <a:xfrm>
            <a:off x="10041575" y="334559"/>
            <a:ext cx="788764" cy="7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4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Bleu chau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347</Words>
  <Application>Microsoft Office PowerPoint</Application>
  <PresentationFormat>Grand écran</PresentationFormat>
  <Paragraphs>69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Cambria</vt:lpstr>
      <vt:lpstr>Helvetica Light</vt:lpstr>
      <vt:lpstr>MS Shell Dlg 2</vt:lpstr>
      <vt:lpstr>Wingdings</vt:lpstr>
      <vt:lpstr>Wingdings 3</vt:lpstr>
      <vt:lpstr>Madison</vt:lpstr>
      <vt:lpstr>Présentation PowerPoint</vt:lpstr>
      <vt:lpstr>Présentation PowerPoint</vt:lpstr>
      <vt:lpstr>Présentation PowerPoint</vt:lpstr>
      <vt:lpstr>Des masters adossés à des centres de recherches</vt:lpstr>
      <vt:lpstr>Le Master Parcours Droits de l’Homme </vt:lpstr>
      <vt:lpstr>Comment intégrer le Master SJDH? </vt:lpstr>
      <vt:lpstr> Les calendriers de candidature  Master Parcours Droits de l’Homme  Le calendrier M1   Le calendrier M2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Tatiana Grundler</dc:creator>
  <cp:lastModifiedBy>Tatiana Grundler</cp:lastModifiedBy>
  <cp:revision>51</cp:revision>
  <dcterms:created xsi:type="dcterms:W3CDTF">2021-02-20T07:51:42Z</dcterms:created>
  <dcterms:modified xsi:type="dcterms:W3CDTF">2022-03-17T07:42:08Z</dcterms:modified>
</cp:coreProperties>
</file>